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9" r:id="rId12"/>
    <p:sldId id="270" r:id="rId13"/>
    <p:sldId id="267" r:id="rId14"/>
    <p:sldId id="268" r:id="rId15"/>
  </p:sldIdLst>
  <p:sldSz cx="18288000" cy="10287000"/>
  <p:notesSz cx="6858000" cy="9144000"/>
  <p:embeddedFontLst>
    <p:embeddedFont>
      <p:font typeface="Arial Black" pitchFamily="34" charset="0"/>
      <p:bold r:id="rId16"/>
    </p:embeddedFont>
    <p:embeddedFont>
      <p:font typeface="Calibri" pitchFamily="34" charset="0"/>
      <p:regular r:id="rId17"/>
      <p:bold r:id="rId18"/>
      <p:italic r:id="rId19"/>
      <p:boldItalic r:id="rId20"/>
    </p:embeddedFont>
    <p:embeddedFont>
      <p:font typeface="NSimSun" pitchFamily="49" charset="-122"/>
      <p:regular r:id="rId21"/>
    </p:embeddedFont>
    <p:embeddedFont>
      <p:font typeface="Alice Bold"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5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564160" y="6931968"/>
            <a:ext cx="9526284"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563577" y="3629618"/>
            <a:ext cx="14559049" cy="2383737"/>
          </a:xfrm>
          <a:prstGeom prst="rect">
            <a:avLst/>
          </a:prstGeom>
        </p:spPr>
        <p:txBody>
          <a:bodyPr lIns="0" tIns="0" rIns="0" bIns="0" rtlCol="0" anchor="t">
            <a:spAutoFit/>
          </a:bodyPr>
          <a:lstStyle/>
          <a:p>
            <a:pPr algn="just">
              <a:lnSpc>
                <a:spcPts val="9290"/>
              </a:lnSpc>
            </a:pPr>
            <a:r>
              <a:rPr lang="en-US" sz="8445" spc="312">
                <a:solidFill>
                  <a:srgbClr val="FFFFFF"/>
                </a:solidFill>
                <a:latin typeface="Alice Bold"/>
              </a:rPr>
              <a:t>Indian Agriculture Analysis Using PowerBI</a:t>
            </a:r>
          </a:p>
        </p:txBody>
      </p:sp>
      <p:sp>
        <p:nvSpPr>
          <p:cNvPr id="5" name="TextBox 5"/>
          <p:cNvSpPr txBox="1"/>
          <p:nvPr/>
        </p:nvSpPr>
        <p:spPr>
          <a:xfrm>
            <a:off x="1028700" y="7254681"/>
            <a:ext cx="5723373" cy="422754"/>
          </a:xfrm>
          <a:prstGeom prst="rect">
            <a:avLst/>
          </a:prstGeom>
        </p:spPr>
        <p:txBody>
          <a:bodyPr lIns="0" tIns="0" rIns="0" bIns="0" rtlCol="0" anchor="t">
            <a:spAutoFit/>
          </a:bodyPr>
          <a:lstStyle/>
          <a:p>
            <a:pPr algn="ctr">
              <a:lnSpc>
                <a:spcPts val="2791"/>
              </a:lnSpc>
            </a:pPr>
            <a:r>
              <a:rPr lang="en-US" sz="2537" spc="215">
                <a:solidFill>
                  <a:srgbClr val="FFFFFF"/>
                </a:solidFill>
                <a:latin typeface="Agrandir Narrow Bold Italics"/>
              </a:rPr>
              <a:t>-Presented by Jagruti Yewale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4023296" y="461171"/>
            <a:ext cx="10241409" cy="1026371"/>
          </a:xfrm>
          <a:prstGeom prst="rect">
            <a:avLst/>
          </a:prstGeom>
        </p:spPr>
        <p:txBody>
          <a:bodyPr lIns="0" tIns="0" rIns="0" bIns="0" rtlCol="0" anchor="t">
            <a:spAutoFit/>
          </a:bodyPr>
          <a:lstStyle/>
          <a:p>
            <a:pPr algn="ctr">
              <a:lnSpc>
                <a:spcPts val="9212"/>
              </a:lnSpc>
            </a:pPr>
            <a:r>
              <a:rPr lang="en-US" sz="4800" b="1" u="sng" spc="334" dirty="0" smtClean="0">
                <a:solidFill>
                  <a:srgbClr val="FFFFFF"/>
                </a:solidFill>
                <a:latin typeface="Open Sauce Medium"/>
              </a:rPr>
              <a:t>Insights of Projects</a:t>
            </a:r>
            <a:endParaRPr lang="en-US" sz="4800" b="1" u="sng" spc="334" dirty="0">
              <a:solidFill>
                <a:srgbClr val="FFFFFF"/>
              </a:solidFill>
              <a:latin typeface="Open Sauce Medium"/>
            </a:endParaRPr>
          </a:p>
        </p:txBody>
      </p:sp>
      <p:sp>
        <p:nvSpPr>
          <p:cNvPr id="5" name="TextBox 4"/>
          <p:cNvSpPr txBox="1"/>
          <p:nvPr/>
        </p:nvSpPr>
        <p:spPr>
          <a:xfrm>
            <a:off x="1028700" y="1790700"/>
            <a:ext cx="16306800" cy="8279190"/>
          </a:xfrm>
          <a:prstGeom prst="rect">
            <a:avLst/>
          </a:prstGeom>
          <a:noFill/>
        </p:spPr>
        <p:txBody>
          <a:bodyPr wrap="square" rtlCol="0">
            <a:spAutoFit/>
          </a:bodyPr>
          <a:lstStyle/>
          <a:p>
            <a:pPr marL="285750" indent="-285750">
              <a:buFont typeface="Arial" pitchFamily="34" charset="0"/>
              <a:buChar char="•"/>
            </a:pPr>
            <a:r>
              <a:rPr lang="en-GB" sz="2800" b="1" dirty="0" smtClean="0">
                <a:solidFill>
                  <a:schemeClr val="bg1"/>
                </a:solidFill>
              </a:rPr>
              <a:t>It Exploring </a:t>
            </a:r>
            <a:r>
              <a:rPr lang="en-GB" sz="2800" b="1" dirty="0">
                <a:solidFill>
                  <a:schemeClr val="bg1"/>
                </a:solidFill>
              </a:rPr>
              <a:t>the distribution of agricultural variables across districts and years can offer valuable insights into the dynamics of agricultural systems, inform policy decisions, and guide resource allocation efforts aimed at improving agricultural productivity and sustainability</a:t>
            </a:r>
            <a:r>
              <a:rPr lang="en-GB" sz="2800" b="1" dirty="0" smtClean="0">
                <a:solidFill>
                  <a:schemeClr val="bg1"/>
                </a:solidFill>
              </a:rPr>
              <a:t>.</a:t>
            </a:r>
          </a:p>
          <a:p>
            <a:endParaRPr lang="en-GB" sz="2800" b="1" dirty="0">
              <a:solidFill>
                <a:schemeClr val="bg1"/>
              </a:solidFill>
            </a:endParaRPr>
          </a:p>
          <a:p>
            <a:pPr marL="285750" indent="-285750">
              <a:buFont typeface="Arial" pitchFamily="34" charset="0"/>
              <a:buChar char="•"/>
            </a:pPr>
            <a:r>
              <a:rPr lang="en-GB" sz="2800" b="1" dirty="0" err="1">
                <a:solidFill>
                  <a:schemeClr val="bg1"/>
                </a:solidFill>
              </a:rPr>
              <a:t>Analyzing</a:t>
            </a:r>
            <a:r>
              <a:rPr lang="en-GB" sz="2800" b="1" dirty="0">
                <a:solidFill>
                  <a:schemeClr val="bg1"/>
                </a:solidFill>
              </a:rPr>
              <a:t> trends in major crops like rice, wheat, and pulses can reveal shifts in cultivation practices, production levels, and yields over time. Insights may include identifying crop diversification trends, assessing the impact of policies or climate changes, and highlighting areas for targeted intervention to enhance agricultural productivity and sustainability</a:t>
            </a:r>
            <a:r>
              <a:rPr lang="en-GB" sz="2800" b="1" dirty="0" smtClean="0">
                <a:solidFill>
                  <a:schemeClr val="bg1"/>
                </a:solidFill>
              </a:rPr>
              <a:t>.</a:t>
            </a:r>
          </a:p>
          <a:p>
            <a:endParaRPr lang="en-GB" sz="2800" b="1" dirty="0">
              <a:solidFill>
                <a:schemeClr val="bg1"/>
              </a:solidFill>
            </a:endParaRPr>
          </a:p>
          <a:p>
            <a:pPr marL="342900" indent="-342900">
              <a:buFont typeface="Arial" pitchFamily="34" charset="0"/>
              <a:buChar char="•"/>
            </a:pPr>
            <a:r>
              <a:rPr lang="en-GB" sz="2800" b="1" dirty="0">
                <a:solidFill>
                  <a:schemeClr val="bg1"/>
                </a:solidFill>
              </a:rPr>
              <a:t>Identifying regional disparities in agricultural practices and outcomes can reveal unequal access to resources, varying environmental conditions, and differing levels of agricultural development. Insights gained can inform targeted interventions, policy adjustments, and resource allocation strategies to address inequities and improve overall agricultural productivity and livelihoods across regions</a:t>
            </a:r>
            <a:r>
              <a:rPr lang="en-GB" sz="2800" b="1" dirty="0" smtClean="0">
                <a:solidFill>
                  <a:schemeClr val="bg1"/>
                </a:solidFill>
              </a:rPr>
              <a:t>.</a:t>
            </a:r>
          </a:p>
          <a:p>
            <a:endParaRPr lang="en-GB" sz="2800" b="1" dirty="0" smtClean="0">
              <a:solidFill>
                <a:schemeClr val="bg1"/>
              </a:solidFill>
            </a:endParaRPr>
          </a:p>
          <a:p>
            <a:pPr marL="342900" indent="-342900">
              <a:buFont typeface="Arial" pitchFamily="34" charset="0"/>
              <a:buChar char="•"/>
            </a:pPr>
            <a:r>
              <a:rPr lang="en-GB" sz="2800" b="1" dirty="0" err="1">
                <a:solidFill>
                  <a:schemeClr val="bg1"/>
                </a:solidFill>
              </a:rPr>
              <a:t>Analyzing</a:t>
            </a:r>
            <a:r>
              <a:rPr lang="en-GB" sz="2800" b="1" dirty="0">
                <a:solidFill>
                  <a:schemeClr val="bg1"/>
                </a:solidFill>
              </a:rPr>
              <a:t> cultivation trends of fruits and vegetables reveals shifts in agricultural practices, highlighting the importance of diversification for food security and nutrition. Insights may include identifying regions with potential for horticultural development, assessing market demand, and informing strategies to promote sustainable farming practices and enhance the contribution of fruits and vegetables to overall agricultural output</a:t>
            </a:r>
            <a:r>
              <a:rPr lang="en-GB" sz="2800" b="1" dirty="0" smtClean="0">
                <a:solidFill>
                  <a:schemeClr val="bg1"/>
                </a:solidFill>
              </a:rPr>
              <a:t>.</a:t>
            </a:r>
            <a:endParaRPr lang="en-GB" sz="2800" b="1"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990600" y="461171"/>
            <a:ext cx="16535400" cy="1179810"/>
          </a:xfrm>
          <a:prstGeom prst="rect">
            <a:avLst/>
          </a:prstGeom>
        </p:spPr>
        <p:txBody>
          <a:bodyPr wrap="square" lIns="0" tIns="0" rIns="0" bIns="0" rtlCol="0" anchor="t">
            <a:spAutoFit/>
          </a:bodyPr>
          <a:lstStyle/>
          <a:p>
            <a:pPr algn="ctr">
              <a:lnSpc>
                <a:spcPts val="9212"/>
              </a:lnSpc>
            </a:pPr>
            <a:r>
              <a:rPr lang="en-US" sz="4800" b="1" u="sng" spc="334" dirty="0" smtClean="0">
                <a:solidFill>
                  <a:srgbClr val="FFFFFF"/>
                </a:solidFill>
                <a:latin typeface="Open Sauce Medium"/>
              </a:rPr>
              <a:t>Application of </a:t>
            </a:r>
            <a:r>
              <a:rPr lang="en-US" sz="4800" b="1" u="sng" spc="334" dirty="0" err="1" smtClean="0">
                <a:solidFill>
                  <a:srgbClr val="FFFFFF"/>
                </a:solidFill>
                <a:latin typeface="Open Sauce Medium"/>
              </a:rPr>
              <a:t>PowerBI</a:t>
            </a:r>
            <a:r>
              <a:rPr lang="en-US" sz="4800" b="1" u="sng" spc="334" dirty="0" smtClean="0">
                <a:solidFill>
                  <a:srgbClr val="FFFFFF"/>
                </a:solidFill>
                <a:latin typeface="Open Sauce Medium"/>
              </a:rPr>
              <a:t> in </a:t>
            </a:r>
            <a:r>
              <a:rPr lang="en-US" sz="4800" b="1" u="sng" spc="334" dirty="0" err="1" smtClean="0">
                <a:solidFill>
                  <a:srgbClr val="FFFFFF"/>
                </a:solidFill>
                <a:latin typeface="Open Sauce Medium"/>
              </a:rPr>
              <a:t>Aggriculture</a:t>
            </a:r>
            <a:r>
              <a:rPr lang="en-US" sz="4800" b="1" u="sng" spc="334" dirty="0" smtClean="0">
                <a:solidFill>
                  <a:srgbClr val="FFFFFF"/>
                </a:solidFill>
                <a:latin typeface="Open Sauce Medium"/>
              </a:rPr>
              <a:t> Fields</a:t>
            </a:r>
            <a:endParaRPr lang="en-US" sz="4800" b="1" u="sng" spc="334" dirty="0">
              <a:solidFill>
                <a:srgbClr val="FFFFFF"/>
              </a:solidFill>
              <a:latin typeface="Open Sauce Medium"/>
            </a:endParaRPr>
          </a:p>
        </p:txBody>
      </p:sp>
      <p:sp>
        <p:nvSpPr>
          <p:cNvPr id="5" name="TextBox 4"/>
          <p:cNvSpPr txBox="1"/>
          <p:nvPr/>
        </p:nvSpPr>
        <p:spPr>
          <a:xfrm>
            <a:off x="1371600" y="2019300"/>
            <a:ext cx="14401800" cy="7417415"/>
          </a:xfrm>
          <a:prstGeom prst="rect">
            <a:avLst/>
          </a:prstGeom>
          <a:noFill/>
        </p:spPr>
        <p:txBody>
          <a:bodyPr wrap="square" rtlCol="0">
            <a:spAutoFit/>
          </a:bodyPr>
          <a:lstStyle/>
          <a:p>
            <a:r>
              <a:rPr lang="en-GB" sz="2800" b="1" dirty="0">
                <a:solidFill>
                  <a:schemeClr val="bg1"/>
                </a:solidFill>
              </a:rPr>
              <a:t>Power BI finds various applications in agriculture fields, including:</a:t>
            </a:r>
          </a:p>
          <a:p>
            <a:pPr marL="457200" indent="-457200">
              <a:buFont typeface="Arial" pitchFamily="34" charset="0"/>
              <a:buChar char="•"/>
            </a:pPr>
            <a:r>
              <a:rPr lang="en-GB" sz="2800" b="1" u="sng" dirty="0" smtClean="0">
                <a:solidFill>
                  <a:schemeClr val="bg1"/>
                </a:solidFill>
              </a:rPr>
              <a:t>Data </a:t>
            </a:r>
            <a:r>
              <a:rPr lang="en-GB" sz="2800" b="1" u="sng" dirty="0">
                <a:solidFill>
                  <a:schemeClr val="bg1"/>
                </a:solidFill>
              </a:rPr>
              <a:t>Visualization: </a:t>
            </a:r>
            <a:endParaRPr lang="en-GB" sz="2800" b="1" u="sng" dirty="0" smtClean="0">
              <a:solidFill>
                <a:schemeClr val="bg1"/>
              </a:solidFill>
            </a:endParaRPr>
          </a:p>
          <a:p>
            <a:pPr marL="342900" indent="-342900">
              <a:buFont typeface="Arial" pitchFamily="34" charset="0"/>
              <a:buChar char="•"/>
            </a:pPr>
            <a:r>
              <a:rPr lang="en-GB" sz="2800" b="1" dirty="0" smtClean="0">
                <a:solidFill>
                  <a:schemeClr val="bg1"/>
                </a:solidFill>
              </a:rPr>
              <a:t>Creating </a:t>
            </a:r>
            <a:r>
              <a:rPr lang="en-GB" sz="2800" b="1" dirty="0">
                <a:solidFill>
                  <a:schemeClr val="bg1"/>
                </a:solidFill>
              </a:rPr>
              <a:t>interactive dashboards and reports to visualize agricultural data such as crop yields, weather patterns, and market trends.</a:t>
            </a:r>
          </a:p>
          <a:p>
            <a:pPr marL="342900" indent="-342900">
              <a:buFont typeface="Arial" pitchFamily="34" charset="0"/>
              <a:buChar char="•"/>
            </a:pPr>
            <a:r>
              <a:rPr lang="en-GB" sz="2800" b="1" u="sng" dirty="0">
                <a:solidFill>
                  <a:schemeClr val="bg1"/>
                </a:solidFill>
              </a:rPr>
              <a:t>Decision Support: </a:t>
            </a:r>
            <a:endParaRPr lang="en-GB" sz="2800" b="1" u="sng" dirty="0" smtClean="0">
              <a:solidFill>
                <a:schemeClr val="bg1"/>
              </a:solidFill>
            </a:endParaRPr>
          </a:p>
          <a:p>
            <a:pPr marL="342900" indent="-342900">
              <a:buFont typeface="Arial" pitchFamily="34" charset="0"/>
              <a:buChar char="•"/>
            </a:pPr>
            <a:r>
              <a:rPr lang="en-GB" sz="2800" b="1" dirty="0" smtClean="0">
                <a:solidFill>
                  <a:schemeClr val="bg1"/>
                </a:solidFill>
              </a:rPr>
              <a:t>Providing </a:t>
            </a:r>
            <a:r>
              <a:rPr lang="en-GB" sz="2800" b="1" dirty="0">
                <a:solidFill>
                  <a:schemeClr val="bg1"/>
                </a:solidFill>
              </a:rPr>
              <a:t>insights for farmers, policymakers, and agricultural businesses to make informed decisions on crop selection, resource allocation, and market strategies.</a:t>
            </a:r>
          </a:p>
          <a:p>
            <a:pPr marL="342900" indent="-342900">
              <a:buFont typeface="Arial" pitchFamily="34" charset="0"/>
              <a:buChar char="•"/>
            </a:pPr>
            <a:r>
              <a:rPr lang="en-GB" sz="2800" b="1" u="sng" dirty="0">
                <a:solidFill>
                  <a:schemeClr val="bg1"/>
                </a:solidFill>
              </a:rPr>
              <a:t>Precision Agriculture: </a:t>
            </a:r>
            <a:endParaRPr lang="en-GB" sz="2800" b="1" u="sng" dirty="0" smtClean="0">
              <a:solidFill>
                <a:schemeClr val="bg1"/>
              </a:solidFill>
            </a:endParaRPr>
          </a:p>
          <a:p>
            <a:pPr marL="342900" indent="-342900">
              <a:buFont typeface="Arial" pitchFamily="34" charset="0"/>
              <a:buChar char="•"/>
            </a:pPr>
            <a:r>
              <a:rPr lang="en-GB" sz="2800" b="1" dirty="0" smtClean="0">
                <a:solidFill>
                  <a:schemeClr val="bg1"/>
                </a:solidFill>
              </a:rPr>
              <a:t>Integrating </a:t>
            </a:r>
            <a:r>
              <a:rPr lang="en-GB" sz="2800" b="1" dirty="0" err="1">
                <a:solidFill>
                  <a:schemeClr val="bg1"/>
                </a:solidFill>
              </a:rPr>
              <a:t>IoT</a:t>
            </a:r>
            <a:r>
              <a:rPr lang="en-GB" sz="2800" b="1" dirty="0">
                <a:solidFill>
                  <a:schemeClr val="bg1"/>
                </a:solidFill>
              </a:rPr>
              <a:t> sensors and satellite imagery data with Power BI to monitor crop health, soil moisture levels, and pest infestations for precision farming.</a:t>
            </a:r>
          </a:p>
          <a:p>
            <a:pPr marL="342900" indent="-342900">
              <a:buFont typeface="Arial" pitchFamily="34" charset="0"/>
              <a:buChar char="•"/>
            </a:pPr>
            <a:r>
              <a:rPr lang="en-GB" sz="2800" b="1" u="sng" dirty="0">
                <a:solidFill>
                  <a:schemeClr val="bg1"/>
                </a:solidFill>
              </a:rPr>
              <a:t>Supply Chain Management</a:t>
            </a:r>
            <a:r>
              <a:rPr lang="en-GB" sz="2800" b="1" u="sng" dirty="0" smtClean="0">
                <a:solidFill>
                  <a:schemeClr val="bg1"/>
                </a:solidFill>
              </a:rPr>
              <a:t>:</a:t>
            </a:r>
          </a:p>
          <a:p>
            <a:pPr marL="342900" indent="-342900">
              <a:buFont typeface="Arial" pitchFamily="34" charset="0"/>
              <a:buChar char="•"/>
            </a:pPr>
            <a:r>
              <a:rPr lang="en-GB" sz="2800" b="1" dirty="0" smtClean="0">
                <a:solidFill>
                  <a:schemeClr val="bg1"/>
                </a:solidFill>
              </a:rPr>
              <a:t> </a:t>
            </a:r>
            <a:r>
              <a:rPr lang="en-GB" sz="2800" b="1" dirty="0" err="1">
                <a:solidFill>
                  <a:schemeClr val="bg1"/>
                </a:solidFill>
              </a:rPr>
              <a:t>Analyzing</a:t>
            </a:r>
            <a:r>
              <a:rPr lang="en-GB" sz="2800" b="1" dirty="0">
                <a:solidFill>
                  <a:schemeClr val="bg1"/>
                </a:solidFill>
              </a:rPr>
              <a:t> supply chain data to optimize logistics, improve inventory management, and ensure timely delivery of agricultural products.</a:t>
            </a:r>
          </a:p>
          <a:p>
            <a:pPr marL="342900" indent="-342900">
              <a:buFont typeface="Arial" pitchFamily="34" charset="0"/>
              <a:buChar char="•"/>
            </a:pPr>
            <a:r>
              <a:rPr lang="en-GB" sz="2800" b="1" u="sng" dirty="0">
                <a:solidFill>
                  <a:schemeClr val="bg1"/>
                </a:solidFill>
              </a:rPr>
              <a:t>Risk Management: </a:t>
            </a:r>
            <a:endParaRPr lang="en-GB" sz="2800" b="1" u="sng" dirty="0" smtClean="0">
              <a:solidFill>
                <a:schemeClr val="bg1"/>
              </a:solidFill>
            </a:endParaRPr>
          </a:p>
          <a:p>
            <a:pPr marL="342900" indent="-342900">
              <a:buFont typeface="Arial" pitchFamily="34" charset="0"/>
              <a:buChar char="•"/>
            </a:pPr>
            <a:r>
              <a:rPr lang="en-GB" sz="2800" b="1" dirty="0" smtClean="0">
                <a:solidFill>
                  <a:schemeClr val="bg1"/>
                </a:solidFill>
              </a:rPr>
              <a:t>Identifying </a:t>
            </a:r>
            <a:r>
              <a:rPr lang="en-GB" sz="2800" b="1" dirty="0">
                <a:solidFill>
                  <a:schemeClr val="bg1"/>
                </a:solidFill>
              </a:rPr>
              <a:t>and mitigating risks such as crop diseases, adverse weather events, and market volatility through data-driven analysis and predictive </a:t>
            </a:r>
            <a:r>
              <a:rPr lang="en-GB" sz="2800" b="1" dirty="0" err="1">
                <a:solidFill>
                  <a:schemeClr val="bg1"/>
                </a:solidFill>
              </a:rPr>
              <a:t>modeling</a:t>
            </a:r>
            <a:r>
              <a:rPr lang="en-GB" sz="2800" b="1" dirty="0" smtClean="0">
                <a:solidFill>
                  <a:schemeClr val="bg1"/>
                </a:solidFill>
              </a:rPr>
              <a:t>.</a:t>
            </a:r>
            <a:r>
              <a:rPr lang="en-GB" sz="2800" b="1" dirty="0">
                <a:solidFill>
                  <a:schemeClr val="bg1"/>
                </a:solidFill>
              </a:rPr>
              <a:t/>
            </a:r>
            <a:br>
              <a:rPr lang="en-GB" sz="2800" b="1" dirty="0">
                <a:solidFill>
                  <a:schemeClr val="bg1"/>
                </a:solidFill>
              </a:rPr>
            </a:br>
            <a:endParaRPr lang="en-GB" sz="2800" b="1" dirty="0">
              <a:solidFill>
                <a:schemeClr val="bg1"/>
              </a:solidFill>
            </a:endParaRPr>
          </a:p>
        </p:txBody>
      </p:sp>
    </p:spTree>
    <p:extLst>
      <p:ext uri="{BB962C8B-B14F-4D97-AF65-F5344CB8AC3E}">
        <p14:creationId xmlns:p14="http://schemas.microsoft.com/office/powerpoint/2010/main" val="30694103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990600" y="461171"/>
            <a:ext cx="16535400" cy="1179810"/>
          </a:xfrm>
          <a:prstGeom prst="rect">
            <a:avLst/>
          </a:prstGeom>
        </p:spPr>
        <p:txBody>
          <a:bodyPr wrap="square" lIns="0" tIns="0" rIns="0" bIns="0" rtlCol="0" anchor="t">
            <a:spAutoFit/>
          </a:bodyPr>
          <a:lstStyle/>
          <a:p>
            <a:pPr algn="ctr">
              <a:lnSpc>
                <a:spcPts val="9212"/>
              </a:lnSpc>
            </a:pPr>
            <a:r>
              <a:rPr lang="en-US" sz="4800" b="1" u="sng" spc="334" dirty="0" smtClean="0">
                <a:solidFill>
                  <a:srgbClr val="FFFFFF"/>
                </a:solidFill>
                <a:latin typeface="Open Sauce Medium"/>
              </a:rPr>
              <a:t>Application of </a:t>
            </a:r>
            <a:r>
              <a:rPr lang="en-US" sz="4800" b="1" u="sng" spc="334" dirty="0" err="1" smtClean="0">
                <a:solidFill>
                  <a:srgbClr val="FFFFFF"/>
                </a:solidFill>
                <a:latin typeface="Open Sauce Medium"/>
              </a:rPr>
              <a:t>PowerBI</a:t>
            </a:r>
            <a:r>
              <a:rPr lang="en-US" sz="4800" b="1" u="sng" spc="334" dirty="0" smtClean="0">
                <a:solidFill>
                  <a:srgbClr val="FFFFFF"/>
                </a:solidFill>
                <a:latin typeface="Open Sauce Medium"/>
              </a:rPr>
              <a:t> in </a:t>
            </a:r>
            <a:r>
              <a:rPr lang="en-US" sz="4800" b="1" u="sng" spc="334" dirty="0" err="1" smtClean="0">
                <a:solidFill>
                  <a:srgbClr val="FFFFFF"/>
                </a:solidFill>
                <a:latin typeface="Open Sauce Medium"/>
              </a:rPr>
              <a:t>Aggriculture</a:t>
            </a:r>
            <a:r>
              <a:rPr lang="en-US" sz="4800" b="1" u="sng" spc="334" dirty="0" smtClean="0">
                <a:solidFill>
                  <a:srgbClr val="FFFFFF"/>
                </a:solidFill>
                <a:latin typeface="Open Sauce Medium"/>
              </a:rPr>
              <a:t> Fields</a:t>
            </a:r>
            <a:endParaRPr lang="en-US" sz="4800" b="1" u="sng" spc="334" dirty="0">
              <a:solidFill>
                <a:srgbClr val="FFFFFF"/>
              </a:solidFill>
              <a:latin typeface="Open Sauce Medium"/>
            </a:endParaRPr>
          </a:p>
        </p:txBody>
      </p:sp>
      <p:sp>
        <p:nvSpPr>
          <p:cNvPr id="5" name="TextBox 4"/>
          <p:cNvSpPr txBox="1"/>
          <p:nvPr/>
        </p:nvSpPr>
        <p:spPr>
          <a:xfrm>
            <a:off x="1524000" y="1790700"/>
            <a:ext cx="16002000" cy="7848302"/>
          </a:xfrm>
          <a:prstGeom prst="rect">
            <a:avLst/>
          </a:prstGeom>
          <a:noFill/>
        </p:spPr>
        <p:txBody>
          <a:bodyPr wrap="square" rtlCol="0">
            <a:spAutoFit/>
          </a:bodyPr>
          <a:lstStyle/>
          <a:p>
            <a:pPr marL="457200" indent="-457200">
              <a:buFont typeface="Arial" pitchFamily="34" charset="0"/>
              <a:buChar char="•"/>
            </a:pPr>
            <a:r>
              <a:rPr lang="en-GB" sz="2800" b="1" u="sng" dirty="0">
                <a:solidFill>
                  <a:schemeClr val="bg1"/>
                </a:solidFill>
              </a:rPr>
              <a:t>Farm Performance Monitoring: </a:t>
            </a:r>
            <a:endParaRPr lang="en-GB" sz="2800" b="1" u="sng" dirty="0" smtClean="0">
              <a:solidFill>
                <a:schemeClr val="bg1"/>
              </a:solidFill>
            </a:endParaRPr>
          </a:p>
          <a:p>
            <a:pPr marL="457200" indent="-457200">
              <a:buFont typeface="Arial" pitchFamily="34" charset="0"/>
              <a:buChar char="•"/>
            </a:pPr>
            <a:r>
              <a:rPr lang="en-GB" sz="2800" b="1" dirty="0" smtClean="0">
                <a:solidFill>
                  <a:schemeClr val="bg1"/>
                </a:solidFill>
              </a:rPr>
              <a:t>Tracking </a:t>
            </a:r>
            <a:r>
              <a:rPr lang="en-GB" sz="2800" b="1" dirty="0">
                <a:solidFill>
                  <a:schemeClr val="bg1"/>
                </a:solidFill>
              </a:rPr>
              <a:t>key performance indicators (KPIs) such as crop yield per acre, input costs, and profitability to optimize farm operations and improve overall efficiency.</a:t>
            </a:r>
          </a:p>
          <a:p>
            <a:pPr marL="457200" indent="-457200">
              <a:buFont typeface="Arial" pitchFamily="34" charset="0"/>
              <a:buChar char="•"/>
            </a:pPr>
            <a:r>
              <a:rPr lang="en-GB" sz="2800" b="1" u="sng" dirty="0">
                <a:solidFill>
                  <a:schemeClr val="bg1"/>
                </a:solidFill>
              </a:rPr>
              <a:t>Market Analysis: </a:t>
            </a:r>
            <a:endParaRPr lang="en-GB" sz="2800" b="1" u="sng" dirty="0" smtClean="0">
              <a:solidFill>
                <a:schemeClr val="bg1"/>
              </a:solidFill>
            </a:endParaRPr>
          </a:p>
          <a:p>
            <a:pPr marL="457200" indent="-457200">
              <a:buFont typeface="Arial" pitchFamily="34" charset="0"/>
              <a:buChar char="•"/>
            </a:pPr>
            <a:r>
              <a:rPr lang="en-GB" sz="2800" b="1" dirty="0" err="1" smtClean="0">
                <a:solidFill>
                  <a:schemeClr val="bg1"/>
                </a:solidFill>
              </a:rPr>
              <a:t>Analyzing</a:t>
            </a:r>
            <a:r>
              <a:rPr lang="en-GB" sz="2800" b="1" dirty="0" smtClean="0">
                <a:solidFill>
                  <a:schemeClr val="bg1"/>
                </a:solidFill>
              </a:rPr>
              <a:t> </a:t>
            </a:r>
            <a:r>
              <a:rPr lang="en-GB" sz="2800" b="1" dirty="0">
                <a:solidFill>
                  <a:schemeClr val="bg1"/>
                </a:solidFill>
              </a:rPr>
              <a:t>market trends, consumer preferences, and pricing dynamics to identify opportunities for market expansion and product diversification.</a:t>
            </a:r>
          </a:p>
          <a:p>
            <a:pPr marL="457200" indent="-457200">
              <a:buFont typeface="Arial" pitchFamily="34" charset="0"/>
              <a:buChar char="•"/>
            </a:pPr>
            <a:r>
              <a:rPr lang="en-GB" sz="2800" b="1" u="sng" dirty="0">
                <a:solidFill>
                  <a:schemeClr val="bg1"/>
                </a:solidFill>
              </a:rPr>
              <a:t>Compliance and Reporting: </a:t>
            </a:r>
            <a:endParaRPr lang="en-GB" sz="2800" b="1" u="sng" dirty="0" smtClean="0">
              <a:solidFill>
                <a:schemeClr val="bg1"/>
              </a:solidFill>
            </a:endParaRPr>
          </a:p>
          <a:p>
            <a:pPr marL="457200" indent="-457200">
              <a:buFont typeface="Arial" pitchFamily="34" charset="0"/>
              <a:buChar char="•"/>
            </a:pPr>
            <a:r>
              <a:rPr lang="en-GB" sz="2800" b="1" dirty="0" smtClean="0">
                <a:solidFill>
                  <a:schemeClr val="bg1"/>
                </a:solidFill>
              </a:rPr>
              <a:t>Generating </a:t>
            </a:r>
            <a:r>
              <a:rPr lang="en-GB" sz="2800" b="1" dirty="0">
                <a:solidFill>
                  <a:schemeClr val="bg1"/>
                </a:solidFill>
              </a:rPr>
              <a:t>regulatory compliance reports, including pesticide usage, environmental impact assessments, and farm subsidies, to ensure adherence to regulations.</a:t>
            </a:r>
          </a:p>
          <a:p>
            <a:pPr marL="457200" indent="-457200">
              <a:buFont typeface="Arial" pitchFamily="34" charset="0"/>
              <a:buChar char="•"/>
            </a:pPr>
            <a:r>
              <a:rPr lang="en-GB" sz="2800" b="1" u="sng" dirty="0">
                <a:solidFill>
                  <a:schemeClr val="bg1"/>
                </a:solidFill>
              </a:rPr>
              <a:t>Research and Development: </a:t>
            </a:r>
            <a:endParaRPr lang="en-GB" sz="2800" b="1" u="sng" dirty="0" smtClean="0">
              <a:solidFill>
                <a:schemeClr val="bg1"/>
              </a:solidFill>
            </a:endParaRPr>
          </a:p>
          <a:p>
            <a:pPr marL="457200" indent="-457200">
              <a:buFont typeface="Arial" pitchFamily="34" charset="0"/>
              <a:buChar char="•"/>
            </a:pPr>
            <a:r>
              <a:rPr lang="en-GB" sz="2800" b="1" dirty="0" smtClean="0">
                <a:solidFill>
                  <a:schemeClr val="bg1"/>
                </a:solidFill>
              </a:rPr>
              <a:t>Supporting </a:t>
            </a:r>
            <a:r>
              <a:rPr lang="en-GB" sz="2800" b="1" dirty="0">
                <a:solidFill>
                  <a:schemeClr val="bg1"/>
                </a:solidFill>
              </a:rPr>
              <a:t>agricultural research initiatives by </a:t>
            </a:r>
            <a:r>
              <a:rPr lang="en-GB" sz="2800" b="1" dirty="0" err="1">
                <a:solidFill>
                  <a:schemeClr val="bg1"/>
                </a:solidFill>
              </a:rPr>
              <a:t>analyzing</a:t>
            </a:r>
            <a:r>
              <a:rPr lang="en-GB" sz="2800" b="1" dirty="0">
                <a:solidFill>
                  <a:schemeClr val="bg1"/>
                </a:solidFill>
              </a:rPr>
              <a:t> experimental data, conducting simulations, and exploring correlations between variables.</a:t>
            </a:r>
          </a:p>
          <a:p>
            <a:pPr marL="457200" indent="-457200">
              <a:buFont typeface="Arial" pitchFamily="34" charset="0"/>
              <a:buChar char="•"/>
            </a:pPr>
            <a:r>
              <a:rPr lang="en-GB" sz="2800" b="1" u="sng" dirty="0">
                <a:solidFill>
                  <a:schemeClr val="bg1"/>
                </a:solidFill>
              </a:rPr>
              <a:t>Sustainability Monitoring: </a:t>
            </a:r>
            <a:endParaRPr lang="en-GB" sz="2800" b="1" u="sng" dirty="0" smtClean="0">
              <a:solidFill>
                <a:schemeClr val="bg1"/>
              </a:solidFill>
            </a:endParaRPr>
          </a:p>
          <a:p>
            <a:pPr marL="457200" indent="-457200">
              <a:buFont typeface="Arial" pitchFamily="34" charset="0"/>
              <a:buChar char="•"/>
            </a:pPr>
            <a:r>
              <a:rPr lang="en-GB" sz="2800" b="1" dirty="0" smtClean="0">
                <a:solidFill>
                  <a:schemeClr val="bg1"/>
                </a:solidFill>
              </a:rPr>
              <a:t>Assessing </a:t>
            </a:r>
            <a:r>
              <a:rPr lang="en-GB" sz="2800" b="1" dirty="0">
                <a:solidFill>
                  <a:schemeClr val="bg1"/>
                </a:solidFill>
              </a:rPr>
              <a:t>the environmental impact of agricultural practices, such as water usage, greenhouse gas emissions, and soil health, to promote sustainable farming methods</a:t>
            </a:r>
            <a:r>
              <a:rPr lang="en-GB" sz="2800" b="1" dirty="0" smtClean="0">
                <a:solidFill>
                  <a:schemeClr val="bg1"/>
                </a:solidFill>
              </a:rPr>
              <a:t>.</a:t>
            </a:r>
          </a:p>
          <a:p>
            <a:pPr marL="457200" indent="-457200">
              <a:buFont typeface="Arial" pitchFamily="34" charset="0"/>
              <a:buChar char="•"/>
            </a:pPr>
            <a:endParaRPr lang="en-GB" sz="2800" b="1" dirty="0">
              <a:solidFill>
                <a:schemeClr val="bg1"/>
              </a:solidFill>
            </a:endParaRPr>
          </a:p>
          <a:p>
            <a:r>
              <a:rPr lang="en-GB" sz="2800" b="1" dirty="0">
                <a:solidFill>
                  <a:schemeClr val="bg1"/>
                </a:solidFill>
              </a:rPr>
              <a:t>Overall, Power BI enables stakeholders in the agriculture sector to leverage data analytics for better decision-making, improved efficiency, and sustainable agricultural practices</a:t>
            </a:r>
            <a:r>
              <a:rPr lang="en-GB" sz="2800" b="1" dirty="0" smtClean="0">
                <a:solidFill>
                  <a:schemeClr val="bg1"/>
                </a:solidFill>
              </a:rPr>
              <a:t>.</a:t>
            </a:r>
            <a:endParaRPr lang="en-GB" sz="2800" b="1" dirty="0">
              <a:solidFill>
                <a:schemeClr val="bg1"/>
              </a:solidFill>
            </a:endParaRPr>
          </a:p>
        </p:txBody>
      </p:sp>
    </p:spTree>
    <p:extLst>
      <p:ext uri="{BB962C8B-B14F-4D97-AF65-F5344CB8AC3E}">
        <p14:creationId xmlns:p14="http://schemas.microsoft.com/office/powerpoint/2010/main" val="272389656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4023296" y="461171"/>
            <a:ext cx="10241409" cy="1061766"/>
          </a:xfrm>
          <a:prstGeom prst="rect">
            <a:avLst/>
          </a:prstGeom>
        </p:spPr>
        <p:txBody>
          <a:bodyPr lIns="0" tIns="0" rIns="0" bIns="0" rtlCol="0" anchor="t">
            <a:spAutoFit/>
          </a:bodyPr>
          <a:lstStyle/>
          <a:p>
            <a:pPr algn="ctr">
              <a:lnSpc>
                <a:spcPts val="9212"/>
              </a:lnSpc>
            </a:pPr>
            <a:r>
              <a:rPr lang="en-US" sz="6000" b="1" u="sng" spc="334" dirty="0" smtClean="0">
                <a:solidFill>
                  <a:srgbClr val="FFFFFF"/>
                </a:solidFill>
                <a:latin typeface="Open Sauce Medium"/>
              </a:rPr>
              <a:t>Conclusion</a:t>
            </a:r>
            <a:endParaRPr lang="en-US" sz="6000" b="1" u="sng" spc="334" dirty="0">
              <a:solidFill>
                <a:srgbClr val="FFFFFF"/>
              </a:solidFill>
              <a:latin typeface="Open Sauce Medium"/>
            </a:endParaRPr>
          </a:p>
        </p:txBody>
      </p:sp>
      <p:sp>
        <p:nvSpPr>
          <p:cNvPr id="4" name="TextBox 3"/>
          <p:cNvSpPr txBox="1"/>
          <p:nvPr/>
        </p:nvSpPr>
        <p:spPr>
          <a:xfrm>
            <a:off x="4419600" y="2171700"/>
            <a:ext cx="9982200" cy="4524315"/>
          </a:xfrm>
          <a:prstGeom prst="rect">
            <a:avLst/>
          </a:prstGeom>
          <a:noFill/>
        </p:spPr>
        <p:txBody>
          <a:bodyPr wrap="square" rtlCol="0">
            <a:spAutoFit/>
          </a:bodyPr>
          <a:lstStyle/>
          <a:p>
            <a:r>
              <a:rPr lang="en-GB" sz="3200" b="1" dirty="0">
                <a:solidFill>
                  <a:schemeClr val="bg1"/>
                </a:solidFill>
              </a:rPr>
              <a:t>This project provides </a:t>
            </a:r>
            <a:r>
              <a:rPr lang="en-GB" sz="3200" b="1" dirty="0" smtClean="0">
                <a:solidFill>
                  <a:schemeClr val="bg1"/>
                </a:solidFill>
              </a:rPr>
              <a:t>an opportunity </a:t>
            </a:r>
            <a:r>
              <a:rPr lang="en-GB" sz="3200" b="1" dirty="0">
                <a:solidFill>
                  <a:schemeClr val="bg1"/>
                </a:solidFill>
              </a:rPr>
              <a:t>to gain hands-on experience in agricultural data </a:t>
            </a:r>
            <a:r>
              <a:rPr lang="en-GB" sz="3200" b="1" dirty="0" smtClean="0">
                <a:solidFill>
                  <a:schemeClr val="bg1"/>
                </a:solidFill>
              </a:rPr>
              <a:t>analysis and </a:t>
            </a:r>
            <a:r>
              <a:rPr lang="en-GB" sz="3200" b="1" dirty="0">
                <a:solidFill>
                  <a:schemeClr val="bg1"/>
                </a:solidFill>
              </a:rPr>
              <a:t>visualization using Power BI, contributing valuable insights to enhance agricultural practices and</a:t>
            </a:r>
          </a:p>
          <a:p>
            <a:r>
              <a:rPr lang="en-GB" sz="3200" b="1" dirty="0">
                <a:solidFill>
                  <a:schemeClr val="bg1"/>
                </a:solidFill>
              </a:rPr>
              <a:t>decision-making in India</a:t>
            </a:r>
            <a:r>
              <a:rPr lang="en-GB" sz="3200" b="1" dirty="0" smtClean="0">
                <a:solidFill>
                  <a:schemeClr val="bg1"/>
                </a:solidFill>
              </a:rPr>
              <a:t>.</a:t>
            </a:r>
          </a:p>
          <a:p>
            <a:r>
              <a:rPr lang="en-GB" sz="3200" b="1" dirty="0">
                <a:solidFill>
                  <a:schemeClr val="bg1"/>
                </a:solidFill>
              </a:rPr>
              <a:t>Overall, </a:t>
            </a:r>
            <a:r>
              <a:rPr lang="en-GB" sz="3200" b="1" dirty="0" err="1">
                <a:solidFill>
                  <a:schemeClr val="bg1"/>
                </a:solidFill>
              </a:rPr>
              <a:t>analyzing</a:t>
            </a:r>
            <a:r>
              <a:rPr lang="en-GB" sz="3200" b="1" dirty="0">
                <a:solidFill>
                  <a:schemeClr val="bg1"/>
                </a:solidFill>
              </a:rPr>
              <a:t> this dataset using </a:t>
            </a:r>
            <a:r>
              <a:rPr lang="en-GB" sz="3200" b="1" dirty="0" err="1">
                <a:solidFill>
                  <a:schemeClr val="bg1"/>
                </a:solidFill>
              </a:rPr>
              <a:t>PowerBI</a:t>
            </a:r>
            <a:r>
              <a:rPr lang="en-GB" sz="3200" b="1" dirty="0">
                <a:solidFill>
                  <a:schemeClr val="bg1"/>
                </a:solidFill>
              </a:rPr>
              <a:t> can provide valuable insights into the dynamics of Indian agriculture, which can inform strategic planning, policy formulation, and resource management efforts in the sector.</a:t>
            </a:r>
          </a:p>
        </p:txBody>
      </p:sp>
    </p:spTree>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1752600" y="3963689"/>
            <a:ext cx="12146409" cy="1179810"/>
          </a:xfrm>
          <a:prstGeom prst="rect">
            <a:avLst/>
          </a:prstGeom>
        </p:spPr>
        <p:txBody>
          <a:bodyPr wrap="square" lIns="0" tIns="0" rIns="0" bIns="0" rtlCol="0" anchor="t">
            <a:spAutoFit/>
          </a:bodyPr>
          <a:lstStyle/>
          <a:p>
            <a:pPr algn="r">
              <a:lnSpc>
                <a:spcPts val="9212"/>
              </a:lnSpc>
            </a:pPr>
            <a:r>
              <a:rPr lang="en-US" sz="8374" b="1" i="1" spc="334" dirty="0" smtClean="0">
                <a:solidFill>
                  <a:srgbClr val="FFFFFF"/>
                </a:solidFill>
                <a:latin typeface="NSimSun" pitchFamily="49" charset="-122"/>
                <a:ea typeface="NSimSun" pitchFamily="49" charset="-122"/>
              </a:rPr>
              <a:t>Thanks for watching</a:t>
            </a:r>
            <a:endParaRPr lang="en-US" sz="8374" b="1" i="1" spc="334" dirty="0">
              <a:solidFill>
                <a:srgbClr val="FFFFFF"/>
              </a:solidFill>
              <a:latin typeface="NSimSun" pitchFamily="49" charset="-122"/>
              <a:ea typeface="NSimSun"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6792052" y="-553364"/>
            <a:ext cx="11245538" cy="10872945"/>
            <a:chOff x="0" y="0"/>
            <a:chExt cx="2961788" cy="2863656"/>
          </a:xfrm>
        </p:grpSpPr>
        <p:sp>
          <p:nvSpPr>
            <p:cNvPr id="4" name="Freeform 4"/>
            <p:cNvSpPr/>
            <p:nvPr/>
          </p:nvSpPr>
          <p:spPr>
            <a:xfrm>
              <a:off x="0" y="0"/>
              <a:ext cx="2961788" cy="2863656"/>
            </a:xfrm>
            <a:custGeom>
              <a:avLst/>
              <a:gdLst/>
              <a:ahLst/>
              <a:cxnLst/>
              <a:rect l="l" t="t" r="r" b="b"/>
              <a:pathLst>
                <a:path w="2961788" h="2863656">
                  <a:moveTo>
                    <a:pt x="0" y="0"/>
                  </a:moveTo>
                  <a:lnTo>
                    <a:pt x="2961788" y="0"/>
                  </a:lnTo>
                  <a:lnTo>
                    <a:pt x="2961788" y="2863656"/>
                  </a:lnTo>
                  <a:lnTo>
                    <a:pt x="0" y="2863656"/>
                  </a:lnTo>
                  <a:close/>
                </a:path>
              </a:pathLst>
            </a:custGeom>
            <a:solidFill>
              <a:srgbClr val="192253"/>
            </a:solidFill>
          </p:spPr>
        </p:sp>
        <p:sp>
          <p:nvSpPr>
            <p:cNvPr id="5" name="TextBox 5"/>
            <p:cNvSpPr txBox="1"/>
            <p:nvPr/>
          </p:nvSpPr>
          <p:spPr>
            <a:xfrm>
              <a:off x="0" y="-28575"/>
              <a:ext cx="2961788" cy="2892231"/>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8780198" y="269875"/>
            <a:ext cx="9071095" cy="761365"/>
          </a:xfrm>
          <a:prstGeom prst="rect">
            <a:avLst/>
          </a:prstGeom>
        </p:spPr>
        <p:txBody>
          <a:bodyPr lIns="0" tIns="0" rIns="0" bIns="0" rtlCol="0" anchor="t">
            <a:spAutoFit/>
          </a:bodyPr>
          <a:lstStyle/>
          <a:p>
            <a:pPr algn="just">
              <a:lnSpc>
                <a:spcPts val="5720"/>
              </a:lnSpc>
            </a:pPr>
            <a:r>
              <a:rPr lang="en-US" sz="5200" spc="166">
                <a:solidFill>
                  <a:srgbClr val="FFFFFF"/>
                </a:solidFill>
                <a:latin typeface="Now Bold"/>
              </a:rPr>
              <a:t>OBJECTIVE OF PROJECT</a:t>
            </a:r>
          </a:p>
        </p:txBody>
      </p:sp>
      <p:sp>
        <p:nvSpPr>
          <p:cNvPr id="7" name="TextBox 7"/>
          <p:cNvSpPr txBox="1"/>
          <p:nvPr/>
        </p:nvSpPr>
        <p:spPr>
          <a:xfrm>
            <a:off x="8112149" y="2071317"/>
            <a:ext cx="8359512" cy="5802742"/>
          </a:xfrm>
          <a:prstGeom prst="rect">
            <a:avLst/>
          </a:prstGeom>
        </p:spPr>
        <p:txBody>
          <a:bodyPr lIns="0" tIns="0" rIns="0" bIns="0" rtlCol="0" anchor="t">
            <a:spAutoFit/>
          </a:bodyPr>
          <a:lstStyle/>
          <a:p>
            <a:pPr>
              <a:lnSpc>
                <a:spcPts val="3831"/>
              </a:lnSpc>
            </a:pPr>
            <a:r>
              <a:rPr lang="en-US" sz="2606" dirty="0">
                <a:solidFill>
                  <a:srgbClr val="FFFFFF"/>
                </a:solidFill>
                <a:latin typeface="Open Sauce Bold"/>
              </a:rPr>
              <a:t>The objective of an Indian agriculture analysis project with </a:t>
            </a:r>
            <a:r>
              <a:rPr lang="en-US" sz="2606" dirty="0" err="1">
                <a:solidFill>
                  <a:srgbClr val="FFFFFF"/>
                </a:solidFill>
                <a:latin typeface="Open Sauce Bold"/>
              </a:rPr>
              <a:t>PowerBI</a:t>
            </a:r>
            <a:r>
              <a:rPr lang="en-US" sz="2606" dirty="0">
                <a:solidFill>
                  <a:srgbClr val="FFFFFF"/>
                </a:solidFill>
                <a:latin typeface="Open Sauce Bold"/>
              </a:rPr>
              <a:t> is to employ data visualization and analytics for comprehensive insights into crop production, market trends, and policy impacts. This facilitates informed decision-making, optimizing resource allocation, and enhancing sustainability in agriculture. The project also aids in proactive risk management, supports market analysis for stakeholders, and fosters transparency within the sector. Ultimately, it aims to improve outcomes for farmers and contribute to the overall development of Indian agriculture</a:t>
            </a:r>
            <a:r>
              <a:rPr lang="en-US" sz="2606" dirty="0" smtClean="0">
                <a:solidFill>
                  <a:srgbClr val="FFFFFF"/>
                </a:solidFill>
                <a:latin typeface="Open Sauce Bold"/>
              </a:rPr>
              <a:t>.</a:t>
            </a:r>
            <a:endParaRPr lang="en-US" sz="2606" dirty="0">
              <a:solidFill>
                <a:srgbClr val="FFFFFF"/>
              </a:solidFill>
              <a:latin typeface="Open Sauce Bold"/>
            </a:endParaRPr>
          </a:p>
        </p:txBody>
      </p:sp>
      <p:pic>
        <p:nvPicPr>
          <p:cNvPr id="3076" name="Picture 4" descr="The Digital Transformation of India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6949738" cy="4972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228600" y="190500"/>
            <a:ext cx="15849601" cy="1179810"/>
          </a:xfrm>
          <a:prstGeom prst="rect">
            <a:avLst/>
          </a:prstGeom>
        </p:spPr>
        <p:txBody>
          <a:bodyPr wrap="square" lIns="0" tIns="0" rIns="0" bIns="0" rtlCol="0" anchor="t">
            <a:spAutoFit/>
          </a:bodyPr>
          <a:lstStyle/>
          <a:p>
            <a:pPr algn="ctr">
              <a:lnSpc>
                <a:spcPts val="9212"/>
              </a:lnSpc>
            </a:pPr>
            <a:r>
              <a:rPr lang="en-US" sz="4000" b="1" u="sng" spc="334" dirty="0">
                <a:solidFill>
                  <a:srgbClr val="FFFFFF"/>
                </a:solidFill>
                <a:latin typeface="Arial Black" pitchFamily="34" charset="0"/>
              </a:rPr>
              <a:t>ABOUT DATASET- ICRISAT-District Level Data</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 t="21014" b="7813"/>
          <a:stretch/>
        </p:blipFill>
        <p:spPr bwMode="auto">
          <a:xfrm>
            <a:off x="381000" y="1866900"/>
            <a:ext cx="16611600" cy="741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3505200" y="461171"/>
            <a:ext cx="11125200" cy="1014637"/>
          </a:xfrm>
          <a:prstGeom prst="rect">
            <a:avLst/>
          </a:prstGeom>
        </p:spPr>
        <p:txBody>
          <a:bodyPr wrap="square" lIns="0" tIns="0" rIns="0" bIns="0" rtlCol="0" anchor="t">
            <a:spAutoFit/>
          </a:bodyPr>
          <a:lstStyle/>
          <a:p>
            <a:pPr algn="ctr">
              <a:lnSpc>
                <a:spcPts val="9212"/>
              </a:lnSpc>
            </a:pPr>
            <a:r>
              <a:rPr lang="en-US" sz="4400" b="1" u="sng" spc="334" dirty="0" smtClean="0">
                <a:solidFill>
                  <a:srgbClr val="FFFFFF"/>
                </a:solidFill>
                <a:latin typeface="Open Sauce Medium"/>
              </a:rPr>
              <a:t>Insights of Dataset</a:t>
            </a:r>
            <a:endParaRPr lang="en-US" sz="4400" b="1" u="sng" spc="334" dirty="0">
              <a:solidFill>
                <a:srgbClr val="FFFFFF"/>
              </a:solidFill>
              <a:latin typeface="Open Sauce Medium"/>
            </a:endParaRPr>
          </a:p>
        </p:txBody>
      </p:sp>
      <p:sp>
        <p:nvSpPr>
          <p:cNvPr id="6" name="TextBox 5"/>
          <p:cNvSpPr txBox="1"/>
          <p:nvPr/>
        </p:nvSpPr>
        <p:spPr>
          <a:xfrm>
            <a:off x="3124200" y="2095500"/>
            <a:ext cx="13792200" cy="6986528"/>
          </a:xfrm>
          <a:prstGeom prst="rect">
            <a:avLst/>
          </a:prstGeom>
          <a:noFill/>
        </p:spPr>
        <p:txBody>
          <a:bodyPr wrap="square" rtlCol="0">
            <a:spAutoFit/>
          </a:bodyPr>
          <a:lstStyle/>
          <a:p>
            <a:pPr marL="342900" indent="-342900">
              <a:buFont typeface="Arial" pitchFamily="34" charset="0"/>
              <a:buChar char="•"/>
            </a:pPr>
            <a:r>
              <a:rPr lang="en-GB" sz="3200" b="1" dirty="0" smtClean="0">
                <a:solidFill>
                  <a:schemeClr val="bg1"/>
                </a:solidFill>
              </a:rPr>
              <a:t>This dataset includes 16146 rows and 80 columns.</a:t>
            </a:r>
            <a:endParaRPr lang="en-GB" sz="3200" b="1" dirty="0">
              <a:solidFill>
                <a:schemeClr val="bg1"/>
              </a:solidFill>
            </a:endParaRPr>
          </a:p>
          <a:p>
            <a:pPr marL="342900" indent="-342900">
              <a:buFont typeface="Arial" pitchFamily="34" charset="0"/>
              <a:buChar char="•"/>
            </a:pPr>
            <a:r>
              <a:rPr lang="en-GB" sz="3200" b="1" dirty="0" smtClean="0">
                <a:solidFill>
                  <a:schemeClr val="bg1"/>
                </a:solidFill>
              </a:rPr>
              <a:t>This summarizes the states and districts crops data on the basis of year with specified state code and district code.</a:t>
            </a:r>
            <a:endParaRPr lang="en-GB" sz="3200" b="1" dirty="0">
              <a:solidFill>
                <a:schemeClr val="bg1"/>
              </a:solidFill>
            </a:endParaRPr>
          </a:p>
          <a:p>
            <a:pPr marL="342900" indent="-342900">
              <a:buFont typeface="Arial" pitchFamily="34" charset="0"/>
              <a:buChar char="•"/>
            </a:pPr>
            <a:r>
              <a:rPr lang="en-GB" sz="3200" b="1" dirty="0" smtClean="0">
                <a:solidFill>
                  <a:schemeClr val="bg1"/>
                </a:solidFill>
              </a:rPr>
              <a:t>It includes Area, Production and yields of Wheat, Rice, </a:t>
            </a:r>
            <a:r>
              <a:rPr lang="en-GB" sz="3200" b="1" dirty="0" err="1" smtClean="0">
                <a:solidFill>
                  <a:schemeClr val="bg1"/>
                </a:solidFill>
              </a:rPr>
              <a:t>Kharif</a:t>
            </a:r>
            <a:r>
              <a:rPr lang="en-GB" sz="3200" b="1" dirty="0" smtClean="0">
                <a:solidFill>
                  <a:schemeClr val="bg1"/>
                </a:solidFill>
              </a:rPr>
              <a:t>, Rabi, sugarcane, Pulses, </a:t>
            </a:r>
            <a:r>
              <a:rPr lang="en-GB" sz="3200" b="1" dirty="0" err="1" smtClean="0">
                <a:solidFill>
                  <a:schemeClr val="bg1"/>
                </a:solidFill>
              </a:rPr>
              <a:t>shorgum</a:t>
            </a:r>
            <a:r>
              <a:rPr lang="en-GB" sz="3200" b="1" dirty="0" smtClean="0">
                <a:solidFill>
                  <a:schemeClr val="bg1"/>
                </a:solidFill>
              </a:rPr>
              <a:t>, maize, </a:t>
            </a:r>
            <a:r>
              <a:rPr lang="en-GB" sz="3200" b="1" dirty="0" err="1" smtClean="0">
                <a:solidFill>
                  <a:schemeClr val="bg1"/>
                </a:solidFill>
              </a:rPr>
              <a:t>Rapseed</a:t>
            </a:r>
            <a:r>
              <a:rPr lang="en-GB" sz="3200" b="1" dirty="0" smtClean="0">
                <a:solidFill>
                  <a:schemeClr val="bg1"/>
                </a:solidFill>
              </a:rPr>
              <a:t>, </a:t>
            </a:r>
            <a:r>
              <a:rPr lang="en-GB" sz="3200" b="1" dirty="0" err="1">
                <a:solidFill>
                  <a:schemeClr val="bg1"/>
                </a:solidFill>
              </a:rPr>
              <a:t>m</a:t>
            </a:r>
            <a:r>
              <a:rPr lang="en-GB" sz="3200" b="1" dirty="0" err="1" smtClean="0">
                <a:solidFill>
                  <a:schemeClr val="bg1"/>
                </a:solidFill>
              </a:rPr>
              <a:t>ustured</a:t>
            </a:r>
            <a:r>
              <a:rPr lang="en-GB" sz="3200" b="1" dirty="0" smtClean="0">
                <a:solidFill>
                  <a:schemeClr val="bg1"/>
                </a:solidFill>
              </a:rPr>
              <a:t>, </a:t>
            </a:r>
            <a:r>
              <a:rPr lang="en-GB" sz="3200" b="1" dirty="0" err="1" smtClean="0">
                <a:solidFill>
                  <a:schemeClr val="bg1"/>
                </a:solidFill>
              </a:rPr>
              <a:t>Castore</a:t>
            </a:r>
            <a:r>
              <a:rPr lang="en-GB" sz="3200" b="1" dirty="0" smtClean="0">
                <a:solidFill>
                  <a:schemeClr val="bg1"/>
                </a:solidFill>
              </a:rPr>
              <a:t>, linseed, etc.</a:t>
            </a:r>
            <a:endParaRPr lang="en-GB" sz="3200" b="1" dirty="0">
              <a:solidFill>
                <a:schemeClr val="bg1"/>
              </a:solidFill>
            </a:endParaRPr>
          </a:p>
          <a:p>
            <a:pPr marL="342900" indent="-342900">
              <a:buFont typeface="Arial" pitchFamily="34" charset="0"/>
              <a:buChar char="•"/>
            </a:pPr>
            <a:r>
              <a:rPr lang="en-GB" sz="3200" b="1" dirty="0" smtClean="0">
                <a:solidFill>
                  <a:schemeClr val="bg1"/>
                </a:solidFill>
              </a:rPr>
              <a:t>It also includes information of Cotton, Potatoes, Onions, Fruits and Vegetables Production.</a:t>
            </a:r>
            <a:endParaRPr lang="en-GB" sz="3200" b="1" dirty="0">
              <a:solidFill>
                <a:schemeClr val="bg1"/>
              </a:solidFill>
            </a:endParaRPr>
          </a:p>
          <a:p>
            <a:pPr marL="342900" indent="-342900">
              <a:buFont typeface="Arial" pitchFamily="34" charset="0"/>
              <a:buChar char="•"/>
            </a:pPr>
            <a:r>
              <a:rPr lang="en-GB" sz="3200" b="1" dirty="0">
                <a:solidFill>
                  <a:schemeClr val="bg1"/>
                </a:solidFill>
              </a:rPr>
              <a:t>cultivation, production, and yields across different states or districts to highlight regional disparities and potential factors influencing them</a:t>
            </a:r>
            <a:r>
              <a:rPr lang="en-GB" sz="3200" b="1" dirty="0" smtClean="0">
                <a:solidFill>
                  <a:schemeClr val="bg1"/>
                </a:solidFill>
              </a:rPr>
              <a:t>.</a:t>
            </a:r>
          </a:p>
          <a:p>
            <a:pPr marL="342900" indent="-342900">
              <a:buFont typeface="Arial" pitchFamily="34" charset="0"/>
              <a:buChar char="•"/>
            </a:pPr>
            <a:r>
              <a:rPr lang="en-GB" sz="3200" b="1" dirty="0">
                <a:solidFill>
                  <a:schemeClr val="bg1"/>
                </a:solidFill>
              </a:rPr>
              <a:t> Exploring correlations between crop production, prices, and market demand to understand market dynamics and support decision-making by farmers and policymakers.</a:t>
            </a:r>
          </a:p>
          <a:p>
            <a:pPr marL="342900" indent="-342900">
              <a:buFont typeface="Arial" pitchFamily="34" charset="0"/>
              <a:buChar char="•"/>
            </a:pPr>
            <a:endParaRPr lang="en-GB" sz="3200" b="1" dirty="0">
              <a:solidFill>
                <a:schemeClr val="bg1"/>
              </a:solidFill>
            </a:endParaRPr>
          </a:p>
          <a:p>
            <a:pPr marL="342900" indent="-342900">
              <a:buFont typeface="Arial" pitchFamily="34" charset="0"/>
              <a:buChar char="•"/>
            </a:pPr>
            <a:endParaRPr lang="en-GB" sz="3200" b="1" dirty="0" smtClean="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4" name="TextBox 3"/>
          <p:cNvSpPr txBox="1"/>
          <p:nvPr/>
        </p:nvSpPr>
        <p:spPr>
          <a:xfrm>
            <a:off x="2057400" y="1485900"/>
            <a:ext cx="15011400" cy="1077218"/>
          </a:xfrm>
          <a:prstGeom prst="rect">
            <a:avLst/>
          </a:prstGeom>
          <a:noFill/>
        </p:spPr>
        <p:txBody>
          <a:bodyPr wrap="square" rtlCol="0">
            <a:spAutoFit/>
          </a:bodyPr>
          <a:lstStyle/>
          <a:p>
            <a:pPr marL="742950" indent="-742950">
              <a:buAutoNum type="arabicPeriod"/>
            </a:pPr>
            <a:r>
              <a:rPr lang="en-GB" sz="4000" b="1" u="sng" dirty="0" smtClean="0">
                <a:solidFill>
                  <a:schemeClr val="bg1"/>
                </a:solidFill>
              </a:rPr>
              <a:t>Data </a:t>
            </a:r>
            <a:r>
              <a:rPr lang="en-GB" sz="4000" b="1" u="sng" dirty="0">
                <a:solidFill>
                  <a:schemeClr val="bg1"/>
                </a:solidFill>
              </a:rPr>
              <a:t>Exploration</a:t>
            </a:r>
            <a:r>
              <a:rPr lang="en-GB" sz="4000" b="1" u="sng" dirty="0" smtClean="0">
                <a:solidFill>
                  <a:schemeClr val="bg1"/>
                </a:solidFill>
              </a:rPr>
              <a:t>:</a:t>
            </a:r>
            <a:endParaRPr lang="en-GB" sz="4000" b="1" u="sng" dirty="0">
              <a:solidFill>
                <a:schemeClr val="bg1"/>
              </a:solidFill>
            </a:endParaRPr>
          </a:p>
          <a:p>
            <a:r>
              <a:rPr lang="en-GB" sz="2400" b="1" dirty="0">
                <a:solidFill>
                  <a:schemeClr val="bg1"/>
                </a:solidFill>
              </a:rPr>
              <a:t>- Explore the dataset to understand the distribution of agricultural variables across districts and years</a:t>
            </a:r>
            <a:r>
              <a:rPr lang="en-GB" sz="2400" b="1" dirty="0" smtClean="0">
                <a:solidFill>
                  <a:schemeClr val="bg1"/>
                </a:solidFill>
              </a:rPr>
              <a:t>.</a:t>
            </a:r>
            <a:endParaRPr lang="en-GB" sz="2400" b="1"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162300"/>
            <a:ext cx="111252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4" name="TextBox 3"/>
          <p:cNvSpPr txBox="1"/>
          <p:nvPr/>
        </p:nvSpPr>
        <p:spPr>
          <a:xfrm>
            <a:off x="1828800" y="952500"/>
            <a:ext cx="14782800" cy="1446550"/>
          </a:xfrm>
          <a:prstGeom prst="rect">
            <a:avLst/>
          </a:prstGeom>
          <a:noFill/>
        </p:spPr>
        <p:txBody>
          <a:bodyPr wrap="square" rtlCol="0">
            <a:spAutoFit/>
          </a:bodyPr>
          <a:lstStyle/>
          <a:p>
            <a:r>
              <a:rPr lang="en-GB" sz="4000" b="1" u="sng" dirty="0">
                <a:solidFill>
                  <a:schemeClr val="bg1"/>
                </a:solidFill>
              </a:rPr>
              <a:t>2. Crop-specific Analysis:</a:t>
            </a:r>
          </a:p>
          <a:p>
            <a:r>
              <a:rPr lang="en-GB" b="1" dirty="0">
                <a:solidFill>
                  <a:schemeClr val="bg1"/>
                </a:solidFill>
              </a:rPr>
              <a:t>- </a:t>
            </a:r>
            <a:r>
              <a:rPr lang="en-GB" sz="2400" b="1" dirty="0" err="1">
                <a:solidFill>
                  <a:schemeClr val="bg1"/>
                </a:solidFill>
              </a:rPr>
              <a:t>Analyze</a:t>
            </a:r>
            <a:r>
              <a:rPr lang="en-GB" sz="2400" b="1" dirty="0">
                <a:solidFill>
                  <a:schemeClr val="bg1"/>
                </a:solidFill>
              </a:rPr>
              <a:t> the trends in the cultivation of major crops, including rice, wheat, and pulses, focusing on</a:t>
            </a:r>
          </a:p>
          <a:p>
            <a:r>
              <a:rPr lang="en-GB" sz="2400" b="1" dirty="0">
                <a:solidFill>
                  <a:schemeClr val="bg1"/>
                </a:solidFill>
              </a:rPr>
              <a:t>changes in area, production, and yield.</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86050"/>
            <a:ext cx="8229599" cy="640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4" name="TextBox 3"/>
          <p:cNvSpPr txBox="1"/>
          <p:nvPr/>
        </p:nvSpPr>
        <p:spPr>
          <a:xfrm>
            <a:off x="1447800" y="1028700"/>
            <a:ext cx="12649200" cy="1446550"/>
          </a:xfrm>
          <a:prstGeom prst="rect">
            <a:avLst/>
          </a:prstGeom>
          <a:noFill/>
        </p:spPr>
        <p:txBody>
          <a:bodyPr wrap="square" rtlCol="0">
            <a:spAutoFit/>
          </a:bodyPr>
          <a:lstStyle/>
          <a:p>
            <a:r>
              <a:rPr lang="en-GB" sz="4000" b="1" u="sng" dirty="0">
                <a:solidFill>
                  <a:schemeClr val="bg1"/>
                </a:solidFill>
              </a:rPr>
              <a:t>3. Regional Disparities:</a:t>
            </a:r>
          </a:p>
          <a:p>
            <a:r>
              <a:rPr lang="en-GB" sz="2400" b="1" dirty="0">
                <a:solidFill>
                  <a:schemeClr val="bg1"/>
                </a:solidFill>
              </a:rPr>
              <a:t>- Identify disparities and variations in agricultural practices and outcomes across different districts </a:t>
            </a:r>
            <a:r>
              <a:rPr lang="en-GB" sz="2400" b="1" dirty="0" smtClean="0">
                <a:solidFill>
                  <a:schemeClr val="bg1"/>
                </a:solidFill>
              </a:rPr>
              <a:t>and states</a:t>
            </a:r>
            <a:r>
              <a:rPr lang="en-GB" sz="2400" b="1" dirty="0">
                <a:solidFill>
                  <a:schemeClr val="bg1"/>
                </a:solidFill>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13350"/>
            <a:ext cx="7696200" cy="750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4" name="TextBox 3"/>
          <p:cNvSpPr txBox="1"/>
          <p:nvPr/>
        </p:nvSpPr>
        <p:spPr>
          <a:xfrm>
            <a:off x="3276600" y="1257300"/>
            <a:ext cx="14478000" cy="1446550"/>
          </a:xfrm>
          <a:prstGeom prst="rect">
            <a:avLst/>
          </a:prstGeom>
          <a:noFill/>
        </p:spPr>
        <p:txBody>
          <a:bodyPr wrap="square" rtlCol="0">
            <a:spAutoFit/>
          </a:bodyPr>
          <a:lstStyle/>
          <a:p>
            <a:r>
              <a:rPr lang="en-GB" sz="4000" b="1" u="sng" dirty="0">
                <a:solidFill>
                  <a:schemeClr val="bg1"/>
                </a:solidFill>
              </a:rPr>
              <a:t>4</a:t>
            </a:r>
            <a:r>
              <a:rPr lang="en-GB" sz="4000" b="1" u="sng" dirty="0" smtClean="0">
                <a:solidFill>
                  <a:schemeClr val="bg1"/>
                </a:solidFill>
              </a:rPr>
              <a:t>. </a:t>
            </a:r>
            <a:r>
              <a:rPr lang="en-GB" sz="4000" b="1" u="sng" dirty="0">
                <a:solidFill>
                  <a:schemeClr val="bg1"/>
                </a:solidFill>
              </a:rPr>
              <a:t>Fruits and Vegetables Analysis:</a:t>
            </a:r>
          </a:p>
          <a:p>
            <a:r>
              <a:rPr lang="en-GB" sz="2400" b="1" dirty="0">
                <a:solidFill>
                  <a:schemeClr val="bg1"/>
                </a:solidFill>
              </a:rPr>
              <a:t>- </a:t>
            </a:r>
            <a:r>
              <a:rPr lang="en-GB" sz="2400" b="1" dirty="0" err="1">
                <a:solidFill>
                  <a:schemeClr val="bg1"/>
                </a:solidFill>
              </a:rPr>
              <a:t>Analyze</a:t>
            </a:r>
            <a:r>
              <a:rPr lang="en-GB" sz="2400" b="1" dirty="0">
                <a:solidFill>
                  <a:schemeClr val="bg1"/>
                </a:solidFill>
              </a:rPr>
              <a:t> the cultivation trends of fruits, vegetables, and their overall contribution to agricultural</a:t>
            </a:r>
          </a:p>
          <a:p>
            <a:r>
              <a:rPr lang="en-GB" sz="2400" b="1" dirty="0">
                <a:solidFill>
                  <a:schemeClr val="bg1"/>
                </a:solidFill>
              </a:rPr>
              <a:t>practices.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62300"/>
            <a:ext cx="8229599" cy="6049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3" name="TextBox 3"/>
          <p:cNvSpPr txBox="1"/>
          <p:nvPr/>
        </p:nvSpPr>
        <p:spPr>
          <a:xfrm>
            <a:off x="1066800" y="461171"/>
            <a:ext cx="15392400" cy="1061766"/>
          </a:xfrm>
          <a:prstGeom prst="rect">
            <a:avLst/>
          </a:prstGeom>
        </p:spPr>
        <p:txBody>
          <a:bodyPr wrap="square" lIns="0" tIns="0" rIns="0" bIns="0" rtlCol="0" anchor="t">
            <a:spAutoFit/>
          </a:bodyPr>
          <a:lstStyle/>
          <a:p>
            <a:pPr algn="ctr">
              <a:lnSpc>
                <a:spcPts val="9212"/>
              </a:lnSpc>
            </a:pPr>
            <a:r>
              <a:rPr lang="en-US" sz="4800" b="1" u="sng" spc="334" dirty="0" smtClean="0">
                <a:solidFill>
                  <a:srgbClr val="FFFFFF"/>
                </a:solidFill>
                <a:latin typeface="Open Sauce Medium"/>
              </a:rPr>
              <a:t>Complete </a:t>
            </a:r>
            <a:r>
              <a:rPr lang="en-US" sz="4800" b="1" u="sng" spc="334" dirty="0" err="1" smtClean="0">
                <a:solidFill>
                  <a:srgbClr val="FFFFFF"/>
                </a:solidFill>
                <a:latin typeface="Open Sauce Medium"/>
              </a:rPr>
              <a:t>PowerBI</a:t>
            </a:r>
            <a:r>
              <a:rPr lang="en-US" sz="4800" b="1" u="sng" spc="334" dirty="0" smtClean="0">
                <a:solidFill>
                  <a:srgbClr val="FFFFFF"/>
                </a:solidFill>
                <a:latin typeface="Open Sauce Medium"/>
              </a:rPr>
              <a:t> Dashboard</a:t>
            </a:r>
            <a:endParaRPr lang="en-US" sz="4800" b="1" u="sng" spc="334" dirty="0">
              <a:solidFill>
                <a:srgbClr val="FFFFFF"/>
              </a:solidFill>
              <a:latin typeface="Open Sauce Medium"/>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00300"/>
            <a:ext cx="13106400" cy="73914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933</Words>
  <Application>Microsoft Office PowerPoint</Application>
  <PresentationFormat>Custom</PresentationFormat>
  <Paragraphs>61</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Calibri</vt:lpstr>
      <vt:lpstr>NSimSun</vt:lpstr>
      <vt:lpstr>Open Sauce Bold</vt:lpstr>
      <vt:lpstr>Open Sauce Medium</vt:lpstr>
      <vt:lpstr>Alice Bold</vt:lpstr>
      <vt:lpstr>Now Bold</vt:lpstr>
      <vt:lpstr>Agrandir Narrow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Agriculture  Analysis</dc:title>
  <dc:creator>SONY</dc:creator>
  <cp:lastModifiedBy>SONY</cp:lastModifiedBy>
  <cp:revision>15</cp:revision>
  <dcterms:created xsi:type="dcterms:W3CDTF">2006-08-16T00:00:00Z</dcterms:created>
  <dcterms:modified xsi:type="dcterms:W3CDTF">2024-03-25T12:48:04Z</dcterms:modified>
  <dc:identifier>DAGAfQ48IGY</dc:identifier>
</cp:coreProperties>
</file>